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811" r:id="rId2"/>
    <p:sldId id="812" r:id="rId3"/>
    <p:sldId id="824" r:id="rId4"/>
    <p:sldId id="813" r:id="rId5"/>
    <p:sldId id="814" r:id="rId6"/>
    <p:sldId id="827" r:id="rId7"/>
    <p:sldId id="817" r:id="rId8"/>
    <p:sldId id="745" r:id="rId9"/>
    <p:sldId id="818" r:id="rId10"/>
    <p:sldId id="819" r:id="rId11"/>
    <p:sldId id="816" r:id="rId12"/>
    <p:sldId id="828" r:id="rId13"/>
    <p:sldId id="820" r:id="rId14"/>
    <p:sldId id="829" r:id="rId15"/>
    <p:sldId id="82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90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8414A9-F3C7-49BD-9EED-A6507683C5F9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39012E-2ED0-42E5-9FEF-E26F85B35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274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34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FF4B57-75CA-470D-9EE0-E2CB8AFBDAE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334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8181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34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FF4B57-75CA-470D-9EE0-E2CB8AFBDAE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334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717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34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FF4B57-75CA-470D-9EE0-E2CB8AFBDAE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334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4983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B6A87-E670-F04A-AA16-DA7E82EC66C4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845F6-4C8A-EF43-B337-61D04B211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865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B6A87-E670-F04A-AA16-DA7E82EC66C4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845F6-4C8A-EF43-B337-61D04B211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439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B6A87-E670-F04A-AA16-DA7E82EC66C4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845F6-4C8A-EF43-B337-61D04B211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685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600200"/>
            <a:ext cx="10972800" cy="1981200"/>
          </a:xfrm>
          <a:prstGeom prst="rect">
            <a:avLst/>
          </a:prstGeom>
        </p:spPr>
        <p:txBody>
          <a:bodyPr vert="horz"/>
          <a:lstStyle>
            <a:lvl1pPr>
              <a:defRPr sz="5400" b="1" i="0">
                <a:solidFill>
                  <a:srgbClr val="F50000"/>
                </a:solidFill>
                <a:latin typeface="Calibri"/>
                <a:cs typeface="Calibri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6141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Slide (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2902"/>
            <a:ext cx="10972800" cy="884238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F5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95400"/>
            <a:ext cx="10972800" cy="4419600"/>
          </a:xfrm>
          <a:prstGeom prst="rect">
            <a:avLst/>
          </a:prstGeom>
        </p:spPr>
        <p:txBody>
          <a:bodyPr/>
          <a:lstStyle>
            <a:lvl1pPr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6599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ntent Slide (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1143000"/>
            <a:ext cx="10972800" cy="434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6836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F5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5562600"/>
            <a:ext cx="10566400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CAPTION AREA</a:t>
            </a:r>
          </a:p>
        </p:txBody>
      </p:sp>
    </p:spTree>
    <p:extLst>
      <p:ext uri="{BB962C8B-B14F-4D97-AF65-F5344CB8AC3E}">
        <p14:creationId xmlns:p14="http://schemas.microsoft.com/office/powerpoint/2010/main" val="1611436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B6A87-E670-F04A-AA16-DA7E82EC66C4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845F6-4C8A-EF43-B337-61D04B211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36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B6A87-E670-F04A-AA16-DA7E82EC66C4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845F6-4C8A-EF43-B337-61D04B211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78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B6A87-E670-F04A-AA16-DA7E82EC66C4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845F6-4C8A-EF43-B337-61D04B211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114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B6A87-E670-F04A-AA16-DA7E82EC66C4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845F6-4C8A-EF43-B337-61D04B211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496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B6A87-E670-F04A-AA16-DA7E82EC66C4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845F6-4C8A-EF43-B337-61D04B211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413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B6A87-E670-F04A-AA16-DA7E82EC66C4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845F6-4C8A-EF43-B337-61D04B211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935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B6A87-E670-F04A-AA16-DA7E82EC66C4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845F6-4C8A-EF43-B337-61D04B211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333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B6A87-E670-F04A-AA16-DA7E82EC66C4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845F6-4C8A-EF43-B337-61D04B211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999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2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cy68OoNHF0" TargetMode="External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sustainability.stackexchange.com/questions/5840/how-many-times-do-you-need-to-use-a-cheap-re-usable-bag-to-offset-its-impact/5841" TargetMode="External"/><Relationship Id="rId3" Type="http://schemas.openxmlformats.org/officeDocument/2006/relationships/image" Target="../media/image7.tiff"/><Relationship Id="rId7" Type="http://schemas.openxmlformats.org/officeDocument/2006/relationships/image" Target="../media/image11.jpg"/><Relationship Id="rId12" Type="http://schemas.openxmlformats.org/officeDocument/2006/relationships/image" Target="../media/image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eg"/><Relationship Id="rId11" Type="http://schemas.openxmlformats.org/officeDocument/2006/relationships/image" Target="../media/image13.svg"/><Relationship Id="rId5" Type="http://schemas.openxmlformats.org/officeDocument/2006/relationships/image" Target="../media/image9.tiff"/><Relationship Id="rId10" Type="http://schemas.openxmlformats.org/officeDocument/2006/relationships/image" Target="../media/image12.png"/><Relationship Id="rId4" Type="http://schemas.openxmlformats.org/officeDocument/2006/relationships/image" Target="../media/image8.tiff"/><Relationship Id="rId9" Type="http://schemas.openxmlformats.org/officeDocument/2006/relationships/hyperlink" Target="https://creativecommons.org/licenses/by-sa/3.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0DE6A193-4755-479A-BC6F-A7EBCA73B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5A55B759-31A7-423C-9BC2-A8BC09FE9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6754318" cy="6858478"/>
          </a:xfrm>
          <a:custGeom>
            <a:avLst/>
            <a:gdLst>
              <a:gd name="connsiteX0" fmla="*/ 0 w 6754318"/>
              <a:gd name="connsiteY0" fmla="*/ 6858478 h 6858478"/>
              <a:gd name="connsiteX1" fmla="*/ 6754318 w 6754318"/>
              <a:gd name="connsiteY1" fmla="*/ 6858478 h 6858478"/>
              <a:gd name="connsiteX2" fmla="*/ 3577943 w 6754318"/>
              <a:gd name="connsiteY2" fmla="*/ 0 h 6858478"/>
              <a:gd name="connsiteX3" fmla="*/ 3572366 w 6754318"/>
              <a:gd name="connsiteY3" fmla="*/ 0 h 6858478"/>
              <a:gd name="connsiteX4" fmla="*/ 2506138 w 6754318"/>
              <a:gd name="connsiteY4" fmla="*/ 0 h 6858478"/>
              <a:gd name="connsiteX5" fmla="*/ 0 w 6754318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4318" h="6858478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F78796AF-79A0-47AC-BEFD-BFFC00F968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-478"/>
            <a:ext cx="5953780" cy="6858478"/>
          </a:xfrm>
          <a:custGeom>
            <a:avLst/>
            <a:gdLst>
              <a:gd name="connsiteX0" fmla="*/ 0 w 5953780"/>
              <a:gd name="connsiteY0" fmla="*/ 6858478 h 6858478"/>
              <a:gd name="connsiteX1" fmla="*/ 5953780 w 5953780"/>
              <a:gd name="connsiteY1" fmla="*/ 6858478 h 6858478"/>
              <a:gd name="connsiteX2" fmla="*/ 2777405 w 5953780"/>
              <a:gd name="connsiteY2" fmla="*/ 0 h 6858478"/>
              <a:gd name="connsiteX3" fmla="*/ 2771828 w 5953780"/>
              <a:gd name="connsiteY3" fmla="*/ 0 h 6858478"/>
              <a:gd name="connsiteX4" fmla="*/ 1705600 w 5953780"/>
              <a:gd name="connsiteY4" fmla="*/ 0 h 6858478"/>
              <a:gd name="connsiteX5" fmla="*/ 0 w 5953780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3780" h="6858478">
                <a:moveTo>
                  <a:pt x="0" y="6858478"/>
                </a:moveTo>
                <a:lnTo>
                  <a:pt x="5953780" y="6858478"/>
                </a:lnTo>
                <a:lnTo>
                  <a:pt x="2777405" y="0"/>
                </a:lnTo>
                <a:lnTo>
                  <a:pt x="2771828" y="0"/>
                </a:lnTo>
                <a:lnTo>
                  <a:pt x="1705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9D88935-398B-44A7-8EBB-BB074C816E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338328"/>
            <a:ext cx="3877056" cy="224942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5000" kern="1200">
                <a:latin typeface="+mj-lt"/>
                <a:ea typeface="+mj-ea"/>
                <a:cs typeface="+mj-cs"/>
              </a:rPr>
              <a:t>Engineer a Space Capsule</a:t>
            </a:r>
          </a:p>
        </p:txBody>
      </p:sp>
      <p:pic>
        <p:nvPicPr>
          <p:cNvPr id="16" name="Picture 15" descr="A picture containing logo&#10;&#10;Description automatically generated">
            <a:extLst>
              <a:ext uri="{FF2B5EF4-FFF2-40B4-BE49-F238E27FC236}">
                <a16:creationId xmlns:a16="http://schemas.microsoft.com/office/drawing/2014/main" id="{04971FF6-E662-4824-8DBD-26AC54E9DC8F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42" t="22167" r="28114" b="29894"/>
          <a:stretch/>
        </p:blipFill>
        <p:spPr bwMode="auto">
          <a:xfrm>
            <a:off x="6096000" y="3159760"/>
            <a:ext cx="2548920" cy="2961597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A picture containing toy, hydrant&#10;&#10;Description automatically generated">
            <a:extLst>
              <a:ext uri="{FF2B5EF4-FFF2-40B4-BE49-F238E27FC236}">
                <a16:creationId xmlns:a16="http://schemas.microsoft.com/office/drawing/2014/main" id="{9868AB8B-01E2-45B1-AE28-B193DF6217E9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58" t="30925" r="29417" b="32538"/>
          <a:stretch/>
        </p:blipFill>
        <p:spPr bwMode="auto">
          <a:xfrm>
            <a:off x="7839618" y="576123"/>
            <a:ext cx="3265262" cy="3041857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386224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03D6388B-9096-4774-B5CA-48D840832F2C}"/>
              </a:ext>
            </a:extLst>
          </p:cNvPr>
          <p:cNvSpPr txBox="1"/>
          <p:nvPr/>
        </p:nvSpPr>
        <p:spPr>
          <a:xfrm>
            <a:off x="237490" y="148377"/>
            <a:ext cx="2543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Step 8</a:t>
            </a:r>
          </a:p>
        </p:txBody>
      </p:sp>
      <p:pic>
        <p:nvPicPr>
          <p:cNvPr id="17" name="Content Placeholder 5" descr="A close up of a sign&#10;&#10;Description automatically generated">
            <a:extLst>
              <a:ext uri="{FF2B5EF4-FFF2-40B4-BE49-F238E27FC236}">
                <a16:creationId xmlns:a16="http://schemas.microsoft.com/office/drawing/2014/main" id="{3394BADB-BFF1-4CAE-AFF8-97863EFE7B9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871" y="85090"/>
            <a:ext cx="1624489" cy="1553956"/>
          </a:xfrm>
          <a:prstGeom prst="rect">
            <a:avLst/>
          </a:prstGeom>
        </p:spPr>
      </p:pic>
      <p:sp>
        <p:nvSpPr>
          <p:cNvPr id="5" name="Star: 5 Points 4">
            <a:extLst>
              <a:ext uri="{FF2B5EF4-FFF2-40B4-BE49-F238E27FC236}">
                <a16:creationId xmlns:a16="http://schemas.microsoft.com/office/drawing/2014/main" id="{CF949EE5-D64E-404F-A63D-52924B3C240E}"/>
              </a:ext>
            </a:extLst>
          </p:cNvPr>
          <p:cNvSpPr/>
          <p:nvPr/>
        </p:nvSpPr>
        <p:spPr>
          <a:xfrm>
            <a:off x="10855028" y="862068"/>
            <a:ext cx="862330" cy="871482"/>
          </a:xfrm>
          <a:prstGeom prst="star5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9DF785-F75F-4C21-84DF-5EDDFBB1FA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9077" y="1130491"/>
            <a:ext cx="8513002" cy="487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83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C3CFA8-D29B-41C5-AB25-9976F0AB16F3}"/>
              </a:ext>
            </a:extLst>
          </p:cNvPr>
          <p:cNvSpPr txBox="1"/>
          <p:nvPr/>
        </p:nvSpPr>
        <p:spPr>
          <a:xfrm>
            <a:off x="237490" y="148377"/>
            <a:ext cx="2543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Step 9</a:t>
            </a:r>
          </a:p>
        </p:txBody>
      </p:sp>
      <p:pic>
        <p:nvPicPr>
          <p:cNvPr id="6" name="Content Placeholder 5" descr="A close up of a sign&#10;&#10;Description automatically generated">
            <a:extLst>
              <a:ext uri="{FF2B5EF4-FFF2-40B4-BE49-F238E27FC236}">
                <a16:creationId xmlns:a16="http://schemas.microsoft.com/office/drawing/2014/main" id="{DA7313AA-5DFE-4063-A0C2-3252703D87A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1604" y="148377"/>
            <a:ext cx="1624489" cy="1553956"/>
          </a:xfrm>
          <a:prstGeom prst="rect">
            <a:avLst/>
          </a:prstGeom>
        </p:spPr>
      </p:pic>
      <p:sp>
        <p:nvSpPr>
          <p:cNvPr id="4" name="Star: 5 Points 3">
            <a:extLst>
              <a:ext uri="{FF2B5EF4-FFF2-40B4-BE49-F238E27FC236}">
                <a16:creationId xmlns:a16="http://schemas.microsoft.com/office/drawing/2014/main" id="{7E92AF5C-F017-420A-AA15-3BECF4DEB6A1}"/>
              </a:ext>
            </a:extLst>
          </p:cNvPr>
          <p:cNvSpPr/>
          <p:nvPr/>
        </p:nvSpPr>
        <p:spPr>
          <a:xfrm>
            <a:off x="10434637" y="921034"/>
            <a:ext cx="828674" cy="753110"/>
          </a:xfrm>
          <a:prstGeom prst="star5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CF64E5-A51F-4D8C-B8FB-F8D64F0B9298}"/>
              </a:ext>
            </a:extLst>
          </p:cNvPr>
          <p:cNvSpPr txBox="1"/>
          <p:nvPr/>
        </p:nvSpPr>
        <p:spPr>
          <a:xfrm>
            <a:off x="2038350" y="2408414"/>
            <a:ext cx="7362825" cy="1741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effectLst/>
                <a:ea typeface="Arial" panose="020B0604020202020204" pitchFamily="34" charset="0"/>
              </a:rPr>
              <a:t>Follow your plan and create your space capsule!</a:t>
            </a:r>
          </a:p>
        </p:txBody>
      </p:sp>
    </p:spTree>
    <p:extLst>
      <p:ext uri="{BB962C8B-B14F-4D97-AF65-F5344CB8AC3E}">
        <p14:creationId xmlns:p14="http://schemas.microsoft.com/office/powerpoint/2010/main" val="309752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ACA5FEA-C6B7-42E5-A396-6EBE7B7B33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487" y="814388"/>
            <a:ext cx="7841522" cy="5605463"/>
          </a:xfrm>
          <a:prstGeom prst="rect">
            <a:avLst/>
          </a:prstGeom>
        </p:spPr>
      </p:pic>
      <p:pic>
        <p:nvPicPr>
          <p:cNvPr id="6" name="Content Placeholder 5" descr="A close up of a sign&#10;&#10;Description automatically generated">
            <a:extLst>
              <a:ext uri="{FF2B5EF4-FFF2-40B4-BE49-F238E27FC236}">
                <a16:creationId xmlns:a16="http://schemas.microsoft.com/office/drawing/2014/main" id="{DA7313AA-5DFE-4063-A0C2-3252703D87A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871" y="142240"/>
            <a:ext cx="1624489" cy="1553956"/>
          </a:xfrm>
          <a:prstGeom prst="rect">
            <a:avLst/>
          </a:prstGeom>
        </p:spPr>
      </p:pic>
      <p:sp>
        <p:nvSpPr>
          <p:cNvPr id="4" name="Star: 5 Points 3">
            <a:extLst>
              <a:ext uri="{FF2B5EF4-FFF2-40B4-BE49-F238E27FC236}">
                <a16:creationId xmlns:a16="http://schemas.microsoft.com/office/drawing/2014/main" id="{7E92AF5C-F017-420A-AA15-3BECF4DEB6A1}"/>
              </a:ext>
            </a:extLst>
          </p:cNvPr>
          <p:cNvSpPr/>
          <p:nvPr/>
        </p:nvSpPr>
        <p:spPr>
          <a:xfrm>
            <a:off x="10217785" y="423228"/>
            <a:ext cx="862330" cy="782320"/>
          </a:xfrm>
          <a:prstGeom prst="star5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98FCE0-8B6D-4F28-AB89-CD2A21AF809F}"/>
              </a:ext>
            </a:extLst>
          </p:cNvPr>
          <p:cNvSpPr txBox="1"/>
          <p:nvPr/>
        </p:nvSpPr>
        <p:spPr>
          <a:xfrm>
            <a:off x="166687" y="71735"/>
            <a:ext cx="2543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Step 9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DFC3E48-196E-49DE-B77B-89470042C3E5}"/>
              </a:ext>
            </a:extLst>
          </p:cNvPr>
          <p:cNvSpPr/>
          <p:nvPr/>
        </p:nvSpPr>
        <p:spPr>
          <a:xfrm>
            <a:off x="6906030" y="919218"/>
            <a:ext cx="2631376" cy="5424397"/>
          </a:xfrm>
          <a:prstGeom prst="rect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940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C3CFA8-D29B-41C5-AB25-9976F0AB16F3}"/>
              </a:ext>
            </a:extLst>
          </p:cNvPr>
          <p:cNvSpPr txBox="1"/>
          <p:nvPr/>
        </p:nvSpPr>
        <p:spPr>
          <a:xfrm>
            <a:off x="310595" y="148376"/>
            <a:ext cx="4153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Step 10 – Learn from failure</a:t>
            </a:r>
          </a:p>
        </p:txBody>
      </p:sp>
      <p:pic>
        <p:nvPicPr>
          <p:cNvPr id="6" name="Content Placeholder 5" descr="A close up of a sign&#10;&#10;Description automatically generated">
            <a:extLst>
              <a:ext uri="{FF2B5EF4-FFF2-40B4-BE49-F238E27FC236}">
                <a16:creationId xmlns:a16="http://schemas.microsoft.com/office/drawing/2014/main" id="{DA7313AA-5DFE-4063-A0C2-3252703D87A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916" y="379209"/>
            <a:ext cx="1624489" cy="1553956"/>
          </a:xfrm>
          <a:prstGeom prst="rect">
            <a:avLst/>
          </a:prstGeom>
        </p:spPr>
      </p:pic>
      <p:sp>
        <p:nvSpPr>
          <p:cNvPr id="4" name="Star: 5 Points 3">
            <a:extLst>
              <a:ext uri="{FF2B5EF4-FFF2-40B4-BE49-F238E27FC236}">
                <a16:creationId xmlns:a16="http://schemas.microsoft.com/office/drawing/2014/main" id="{7E92AF5C-F017-420A-AA15-3BECF4DEB6A1}"/>
              </a:ext>
            </a:extLst>
          </p:cNvPr>
          <p:cNvSpPr/>
          <p:nvPr/>
        </p:nvSpPr>
        <p:spPr>
          <a:xfrm>
            <a:off x="10294461" y="81882"/>
            <a:ext cx="992663" cy="908718"/>
          </a:xfrm>
          <a:prstGeom prst="star5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C6970E-AE78-4175-8B22-63D4A81FEA56}"/>
              </a:ext>
            </a:extLst>
          </p:cNvPr>
          <p:cNvSpPr txBox="1"/>
          <p:nvPr/>
        </p:nvSpPr>
        <p:spPr>
          <a:xfrm>
            <a:off x="1810441" y="1763044"/>
            <a:ext cx="781202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ea typeface="Arial" panose="020B0604020202020204" pitchFamily="34" charset="0"/>
              </a:rPr>
              <a:t>What can I learn from failure that will help me improve my capsule? </a:t>
            </a:r>
            <a:br>
              <a:rPr lang="en-US" sz="2800" dirty="0">
                <a:effectLst/>
                <a:ea typeface="Arial" panose="020B0604020202020204" pitchFamily="34" charset="0"/>
              </a:rPr>
            </a:br>
            <a:endParaRPr lang="en-US" sz="2800" dirty="0">
              <a:effectLst/>
              <a:ea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ea typeface="Arial" panose="020B0604020202020204" pitchFamily="34" charset="0"/>
              </a:rPr>
              <a:t>Try it from higher and higher heights until it fails.</a:t>
            </a:r>
            <a:br>
              <a:rPr lang="en-US" sz="2800" dirty="0">
                <a:effectLst/>
                <a:ea typeface="Arial" panose="020B0604020202020204" pitchFamily="34" charset="0"/>
              </a:rPr>
            </a:br>
            <a:endParaRPr lang="en-US" sz="2800" dirty="0">
              <a:effectLst/>
              <a:ea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ea typeface="Arial" panose="020B0604020202020204" pitchFamily="34" charset="0"/>
              </a:rPr>
              <a:t>Redesign, test, and share your modifications.</a:t>
            </a:r>
            <a:br>
              <a:rPr lang="en-US" sz="2800" dirty="0">
                <a:ea typeface="Arial" panose="020B0604020202020204" pitchFamily="34" charset="0"/>
              </a:rPr>
            </a:br>
            <a:endParaRPr lang="en-US" sz="2800" dirty="0">
              <a:ea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ea typeface="Arial" panose="020B0604020202020204" pitchFamily="34" charset="0"/>
              </a:rPr>
              <a:t>Did it perform better?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9125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C3CFA8-D29B-41C5-AB25-9976F0AB16F3}"/>
              </a:ext>
            </a:extLst>
          </p:cNvPr>
          <p:cNvSpPr txBox="1"/>
          <p:nvPr/>
        </p:nvSpPr>
        <p:spPr>
          <a:xfrm>
            <a:off x="386346" y="148376"/>
            <a:ext cx="2543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Step 11</a:t>
            </a:r>
          </a:p>
        </p:txBody>
      </p:sp>
      <p:pic>
        <p:nvPicPr>
          <p:cNvPr id="6" name="Content Placeholder 5" descr="A close up of a sign&#10;&#10;Description automatically generated">
            <a:extLst>
              <a:ext uri="{FF2B5EF4-FFF2-40B4-BE49-F238E27FC236}">
                <a16:creationId xmlns:a16="http://schemas.microsoft.com/office/drawing/2014/main" id="{DA7313AA-5DFE-4063-A0C2-3252703D87A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916" y="379209"/>
            <a:ext cx="1624489" cy="1553956"/>
          </a:xfrm>
          <a:prstGeom prst="rect">
            <a:avLst/>
          </a:prstGeom>
        </p:spPr>
      </p:pic>
      <p:sp>
        <p:nvSpPr>
          <p:cNvPr id="4" name="Star: 5 Points 3">
            <a:extLst>
              <a:ext uri="{FF2B5EF4-FFF2-40B4-BE49-F238E27FC236}">
                <a16:creationId xmlns:a16="http://schemas.microsoft.com/office/drawing/2014/main" id="{7E92AF5C-F017-420A-AA15-3BECF4DEB6A1}"/>
              </a:ext>
            </a:extLst>
          </p:cNvPr>
          <p:cNvSpPr/>
          <p:nvPr/>
        </p:nvSpPr>
        <p:spPr>
          <a:xfrm>
            <a:off x="10294461" y="81882"/>
            <a:ext cx="992663" cy="908718"/>
          </a:xfrm>
          <a:prstGeom prst="star5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education, student, Classroom, teacher, people, school, Presentation, learning, Humanpictos Icon">
            <a:extLst>
              <a:ext uri="{FF2B5EF4-FFF2-40B4-BE49-F238E27FC236}">
                <a16:creationId xmlns:a16="http://schemas.microsoft.com/office/drawing/2014/main" id="{3303B6CD-9CF1-416E-8A66-95A6EB5DE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589" y="1757359"/>
            <a:ext cx="2286001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eople, Chat, education, Talking, Classroom, students Icon">
            <a:extLst>
              <a:ext uri="{FF2B5EF4-FFF2-40B4-BE49-F238E27FC236}">
                <a16:creationId xmlns:a16="http://schemas.microsoft.com/office/drawing/2014/main" id="{53AF6CE3-A7E7-49F8-AB1F-27C119932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752" y="1757359"/>
            <a:ext cx="2286001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5C6970E-AE78-4175-8B22-63D4A81FEA56}"/>
              </a:ext>
            </a:extLst>
          </p:cNvPr>
          <p:cNvSpPr txBox="1"/>
          <p:nvPr/>
        </p:nvSpPr>
        <p:spPr>
          <a:xfrm>
            <a:off x="1097161" y="4924836"/>
            <a:ext cx="999767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effectLst/>
                <a:ea typeface="Arial" panose="020B0604020202020204" pitchFamily="34" charset="0"/>
              </a:rPr>
              <a:t>Take turns presenting the results of your engineering work to a partner, group, or instructor and provide feedback to your peers.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38519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close up of a sign&#10;&#10;Description automatically generated">
            <a:extLst>
              <a:ext uri="{FF2B5EF4-FFF2-40B4-BE49-F238E27FC236}">
                <a16:creationId xmlns:a16="http://schemas.microsoft.com/office/drawing/2014/main" id="{DA7313AA-5DFE-4063-A0C2-3252703D87A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471" y="843803"/>
            <a:ext cx="5159058" cy="517039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E4AB010-263C-48AE-8877-BD2AD786BF54}"/>
              </a:ext>
            </a:extLst>
          </p:cNvPr>
          <p:cNvSpPr txBox="1"/>
          <p:nvPr/>
        </p:nvSpPr>
        <p:spPr>
          <a:xfrm>
            <a:off x="284481" y="143975"/>
            <a:ext cx="2543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Step 12</a:t>
            </a:r>
          </a:p>
        </p:txBody>
      </p:sp>
    </p:spTree>
    <p:extLst>
      <p:ext uri="{BB962C8B-B14F-4D97-AF65-F5344CB8AC3E}">
        <p14:creationId xmlns:p14="http://schemas.microsoft.com/office/powerpoint/2010/main" val="303341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close up of a sign&#10;&#10;Description automatically generated">
            <a:extLst>
              <a:ext uri="{FF2B5EF4-FFF2-40B4-BE49-F238E27FC236}">
                <a16:creationId xmlns:a16="http://schemas.microsoft.com/office/drawing/2014/main" id="{DA7313AA-5DFE-4063-A0C2-3252703D87A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471" y="843803"/>
            <a:ext cx="5159058" cy="517039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E4AB010-263C-48AE-8877-BD2AD786BF54}"/>
              </a:ext>
            </a:extLst>
          </p:cNvPr>
          <p:cNvSpPr txBox="1"/>
          <p:nvPr/>
        </p:nvSpPr>
        <p:spPr>
          <a:xfrm>
            <a:off x="284481" y="163025"/>
            <a:ext cx="2543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Step 1</a:t>
            </a:r>
          </a:p>
        </p:txBody>
      </p:sp>
    </p:spTree>
    <p:extLst>
      <p:ext uri="{BB962C8B-B14F-4D97-AF65-F5344CB8AC3E}">
        <p14:creationId xmlns:p14="http://schemas.microsoft.com/office/powerpoint/2010/main" val="167816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close up of a sign&#10;&#10;Description automatically generated">
            <a:extLst>
              <a:ext uri="{FF2B5EF4-FFF2-40B4-BE49-F238E27FC236}">
                <a16:creationId xmlns:a16="http://schemas.microsoft.com/office/drawing/2014/main" id="{DA7313AA-5DFE-4063-A0C2-3252703D87A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871" y="147582"/>
            <a:ext cx="1624489" cy="1553956"/>
          </a:xfrm>
          <a:prstGeom prst="rect">
            <a:avLst/>
          </a:prstGeom>
        </p:spPr>
      </p:pic>
      <p:sp>
        <p:nvSpPr>
          <p:cNvPr id="4" name="Star: 5 Points 3">
            <a:extLst>
              <a:ext uri="{FF2B5EF4-FFF2-40B4-BE49-F238E27FC236}">
                <a16:creationId xmlns:a16="http://schemas.microsoft.com/office/drawing/2014/main" id="{7E92AF5C-F017-420A-AA15-3BECF4DEB6A1}"/>
              </a:ext>
            </a:extLst>
          </p:cNvPr>
          <p:cNvSpPr/>
          <p:nvPr/>
        </p:nvSpPr>
        <p:spPr>
          <a:xfrm>
            <a:off x="10648951" y="142240"/>
            <a:ext cx="862330" cy="782320"/>
          </a:xfrm>
          <a:prstGeom prst="star5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EF82C8-FC70-413A-9A5D-517B628EE9CF}"/>
              </a:ext>
            </a:extLst>
          </p:cNvPr>
          <p:cNvSpPr txBox="1"/>
          <p:nvPr/>
        </p:nvSpPr>
        <p:spPr>
          <a:xfrm>
            <a:off x="394239" y="533400"/>
            <a:ext cx="5797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Step 2 – Learn about space capsules.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640E6F-A2F3-4ACC-AB58-F679B5A8A1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0310" y="2030652"/>
            <a:ext cx="9131378" cy="279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84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close up of a sign&#10;&#10;Description automatically generated">
            <a:extLst>
              <a:ext uri="{FF2B5EF4-FFF2-40B4-BE49-F238E27FC236}">
                <a16:creationId xmlns:a16="http://schemas.microsoft.com/office/drawing/2014/main" id="{DA7313AA-5DFE-4063-A0C2-3252703D87A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871" y="147582"/>
            <a:ext cx="1624489" cy="1553956"/>
          </a:xfrm>
          <a:prstGeom prst="rect">
            <a:avLst/>
          </a:prstGeom>
        </p:spPr>
      </p:pic>
      <p:sp>
        <p:nvSpPr>
          <p:cNvPr id="4" name="Star: 5 Points 3">
            <a:extLst>
              <a:ext uri="{FF2B5EF4-FFF2-40B4-BE49-F238E27FC236}">
                <a16:creationId xmlns:a16="http://schemas.microsoft.com/office/drawing/2014/main" id="{7E92AF5C-F017-420A-AA15-3BECF4DEB6A1}"/>
              </a:ext>
            </a:extLst>
          </p:cNvPr>
          <p:cNvSpPr/>
          <p:nvPr/>
        </p:nvSpPr>
        <p:spPr>
          <a:xfrm>
            <a:off x="10648951" y="142240"/>
            <a:ext cx="862330" cy="782320"/>
          </a:xfrm>
          <a:prstGeom prst="star5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EF82C8-FC70-413A-9A5D-517B628EE9CF}"/>
              </a:ext>
            </a:extLst>
          </p:cNvPr>
          <p:cNvSpPr txBox="1"/>
          <p:nvPr/>
        </p:nvSpPr>
        <p:spPr>
          <a:xfrm>
            <a:off x="299640" y="439253"/>
            <a:ext cx="71012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Step 2 – </a:t>
            </a:r>
            <a:r>
              <a:rPr lang="en-US" sz="2400" dirty="0">
                <a:effectLst/>
                <a:ea typeface="Arial" panose="020B0604020202020204" pitchFamily="34" charset="0"/>
              </a:rPr>
              <a:t>Learn about space capsules.</a:t>
            </a:r>
            <a:endParaRPr lang="en-US" sz="2400" dirty="0">
              <a:effectLst/>
              <a:ea typeface="Cambria" panose="02040503050406030204" pitchFamily="18" charset="0"/>
            </a:endParaRPr>
          </a:p>
          <a:p>
            <a:endParaRPr lang="en-US" sz="2400" dirty="0"/>
          </a:p>
        </p:txBody>
      </p:sp>
      <p:pic>
        <p:nvPicPr>
          <p:cNvPr id="8" name="Picture 7" descr="A picture containing aircraft, outdoor, cloudy, plane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D525E564-C70E-4948-8687-97E13BF4D926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91"/>
          <a:stretch/>
        </p:blipFill>
        <p:spPr bwMode="auto">
          <a:xfrm>
            <a:off x="2319533" y="1365116"/>
            <a:ext cx="7552934" cy="46381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656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ACA5FEA-C6B7-42E5-A396-6EBE7B7B33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487" y="814388"/>
            <a:ext cx="7841522" cy="5605463"/>
          </a:xfrm>
          <a:prstGeom prst="rect">
            <a:avLst/>
          </a:prstGeom>
        </p:spPr>
      </p:pic>
      <p:pic>
        <p:nvPicPr>
          <p:cNvPr id="6" name="Content Placeholder 5" descr="A close up of a sign&#10;&#10;Description automatically generated">
            <a:extLst>
              <a:ext uri="{FF2B5EF4-FFF2-40B4-BE49-F238E27FC236}">
                <a16:creationId xmlns:a16="http://schemas.microsoft.com/office/drawing/2014/main" id="{DA7313AA-5DFE-4063-A0C2-3252703D87A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871" y="142240"/>
            <a:ext cx="1624489" cy="1553956"/>
          </a:xfrm>
          <a:prstGeom prst="rect">
            <a:avLst/>
          </a:prstGeom>
        </p:spPr>
      </p:pic>
      <p:sp>
        <p:nvSpPr>
          <p:cNvPr id="4" name="Star: 5 Points 3">
            <a:extLst>
              <a:ext uri="{FF2B5EF4-FFF2-40B4-BE49-F238E27FC236}">
                <a16:creationId xmlns:a16="http://schemas.microsoft.com/office/drawing/2014/main" id="{7E92AF5C-F017-420A-AA15-3BECF4DEB6A1}"/>
              </a:ext>
            </a:extLst>
          </p:cNvPr>
          <p:cNvSpPr/>
          <p:nvPr/>
        </p:nvSpPr>
        <p:spPr>
          <a:xfrm>
            <a:off x="10648951" y="142240"/>
            <a:ext cx="862330" cy="782320"/>
          </a:xfrm>
          <a:prstGeom prst="star5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98FCE0-8B6D-4F28-AB89-CD2A21AF809F}"/>
              </a:ext>
            </a:extLst>
          </p:cNvPr>
          <p:cNvSpPr txBox="1"/>
          <p:nvPr/>
        </p:nvSpPr>
        <p:spPr>
          <a:xfrm>
            <a:off x="166687" y="71735"/>
            <a:ext cx="2543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Step 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DFC3E48-196E-49DE-B77B-89470042C3E5}"/>
              </a:ext>
            </a:extLst>
          </p:cNvPr>
          <p:cNvSpPr/>
          <p:nvPr/>
        </p:nvSpPr>
        <p:spPr>
          <a:xfrm>
            <a:off x="1859258" y="873327"/>
            <a:ext cx="2090738" cy="5463677"/>
          </a:xfrm>
          <a:prstGeom prst="rect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76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ACA5FEA-C6B7-42E5-A396-6EBE7B7B33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487" y="814388"/>
            <a:ext cx="7841522" cy="5605463"/>
          </a:xfrm>
          <a:prstGeom prst="rect">
            <a:avLst/>
          </a:prstGeom>
        </p:spPr>
      </p:pic>
      <p:pic>
        <p:nvPicPr>
          <p:cNvPr id="6" name="Content Placeholder 5" descr="A close up of a sign&#10;&#10;Description automatically generated">
            <a:extLst>
              <a:ext uri="{FF2B5EF4-FFF2-40B4-BE49-F238E27FC236}">
                <a16:creationId xmlns:a16="http://schemas.microsoft.com/office/drawing/2014/main" id="{DA7313AA-5DFE-4063-A0C2-3252703D87A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871" y="142240"/>
            <a:ext cx="1624489" cy="1553956"/>
          </a:xfrm>
          <a:prstGeom prst="rect">
            <a:avLst/>
          </a:prstGeom>
        </p:spPr>
      </p:pic>
      <p:sp>
        <p:nvSpPr>
          <p:cNvPr id="4" name="Star: 5 Points 3">
            <a:extLst>
              <a:ext uri="{FF2B5EF4-FFF2-40B4-BE49-F238E27FC236}">
                <a16:creationId xmlns:a16="http://schemas.microsoft.com/office/drawing/2014/main" id="{7E92AF5C-F017-420A-AA15-3BECF4DEB6A1}"/>
              </a:ext>
            </a:extLst>
          </p:cNvPr>
          <p:cNvSpPr/>
          <p:nvPr/>
        </p:nvSpPr>
        <p:spPr>
          <a:xfrm>
            <a:off x="10648951" y="142240"/>
            <a:ext cx="862330" cy="782320"/>
          </a:xfrm>
          <a:prstGeom prst="star5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98FCE0-8B6D-4F28-AB89-CD2A21AF809F}"/>
              </a:ext>
            </a:extLst>
          </p:cNvPr>
          <p:cNvSpPr txBox="1"/>
          <p:nvPr/>
        </p:nvSpPr>
        <p:spPr>
          <a:xfrm>
            <a:off x="166687" y="71735"/>
            <a:ext cx="2543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Step 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DFC3E48-196E-49DE-B77B-89470042C3E5}"/>
              </a:ext>
            </a:extLst>
          </p:cNvPr>
          <p:cNvSpPr/>
          <p:nvPr/>
        </p:nvSpPr>
        <p:spPr>
          <a:xfrm>
            <a:off x="3912781" y="924560"/>
            <a:ext cx="3040911" cy="5424397"/>
          </a:xfrm>
          <a:prstGeom prst="rect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342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close up of a sign&#10;&#10;Description automatically generated">
            <a:extLst>
              <a:ext uri="{FF2B5EF4-FFF2-40B4-BE49-F238E27FC236}">
                <a16:creationId xmlns:a16="http://schemas.microsoft.com/office/drawing/2014/main" id="{DA7313AA-5DFE-4063-A0C2-3252703D87A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871" y="123190"/>
            <a:ext cx="1624489" cy="1553956"/>
          </a:xfrm>
          <a:prstGeom prst="rect">
            <a:avLst/>
          </a:prstGeom>
        </p:spPr>
      </p:pic>
      <p:sp>
        <p:nvSpPr>
          <p:cNvPr id="4" name="Star: 5 Points 3">
            <a:extLst>
              <a:ext uri="{FF2B5EF4-FFF2-40B4-BE49-F238E27FC236}">
                <a16:creationId xmlns:a16="http://schemas.microsoft.com/office/drawing/2014/main" id="{7E92AF5C-F017-420A-AA15-3BECF4DEB6A1}"/>
              </a:ext>
            </a:extLst>
          </p:cNvPr>
          <p:cNvSpPr/>
          <p:nvPr/>
        </p:nvSpPr>
        <p:spPr>
          <a:xfrm>
            <a:off x="10648951" y="142240"/>
            <a:ext cx="862330" cy="782320"/>
          </a:xfrm>
          <a:prstGeom prst="star5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68D021-10C7-4426-8718-50553B4F89A5}"/>
              </a:ext>
            </a:extLst>
          </p:cNvPr>
          <p:cNvSpPr txBox="1"/>
          <p:nvPr/>
        </p:nvSpPr>
        <p:spPr>
          <a:xfrm>
            <a:off x="1638221" y="2003042"/>
            <a:ext cx="8629650" cy="2540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" panose="020B0604020202020204" pitchFamily="34" charset="0"/>
                <a:cs typeface="+mn-cs"/>
              </a:rPr>
              <a:t>Why do you think the materials you chose will work well?</a:t>
            </a:r>
            <a:br>
              <a:rPr kumimoji="0" lang="en-US" sz="28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" panose="020B0604020202020204" pitchFamily="34" charset="0"/>
                <a:cs typeface="+mn-cs"/>
              </a:rPr>
            </a:br>
            <a:endParaRPr kumimoji="0" lang="en-US" sz="28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Arial" panose="020B0604020202020204" pitchFamily="34" charset="0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" panose="020B0604020202020204" pitchFamily="34" charset="0"/>
                <a:cs typeface="+mn-cs"/>
              </a:rPr>
              <a:t>What properties do they have?</a:t>
            </a:r>
            <a:br>
              <a:rPr kumimoji="0" lang="en-US" sz="28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" panose="020B0604020202020204" pitchFamily="34" charset="0"/>
                <a:cs typeface="+mn-cs"/>
              </a:rPr>
            </a:br>
            <a:endParaRPr kumimoji="0" lang="en-US" sz="28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Arial" panose="020B0604020202020204" pitchFamily="34" charset="0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" panose="020B0604020202020204" pitchFamily="34" charset="0"/>
                <a:cs typeface="+mn-cs"/>
              </a:rPr>
              <a:t>What other materials could you use to create this design?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DE5D45-4354-4D81-9F89-9C41EE54E74A}"/>
              </a:ext>
            </a:extLst>
          </p:cNvPr>
          <p:cNvSpPr txBox="1"/>
          <p:nvPr/>
        </p:nvSpPr>
        <p:spPr>
          <a:xfrm>
            <a:off x="219075" y="142240"/>
            <a:ext cx="2543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Step 5</a:t>
            </a:r>
          </a:p>
        </p:txBody>
      </p:sp>
    </p:spTree>
    <p:extLst>
      <p:ext uri="{BB962C8B-B14F-4D97-AF65-F5344CB8AC3E}">
        <p14:creationId xmlns:p14="http://schemas.microsoft.com/office/powerpoint/2010/main" val="312005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03D6388B-9096-4774-B5CA-48D840832F2C}"/>
              </a:ext>
            </a:extLst>
          </p:cNvPr>
          <p:cNvSpPr txBox="1"/>
          <p:nvPr/>
        </p:nvSpPr>
        <p:spPr>
          <a:xfrm>
            <a:off x="342900" y="237277"/>
            <a:ext cx="2543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Step 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1101A2-D001-264A-9412-9AAAC5A2BD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6318" t="8810" r="62265" b="5833"/>
          <a:stretch/>
        </p:blipFill>
        <p:spPr>
          <a:xfrm rot="720841">
            <a:off x="8042419" y="2299096"/>
            <a:ext cx="1465304" cy="14743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D51267-2839-164B-B945-56B4BB7C9A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5763" y="1041809"/>
            <a:ext cx="2176276" cy="14265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08577FD-B4B0-A249-B5B9-6E2217DD95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0827" y="4668186"/>
            <a:ext cx="1598709" cy="134628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B39AED5-28C4-F646-B53B-906BD5F1D92A}"/>
              </a:ext>
            </a:extLst>
          </p:cNvPr>
          <p:cNvSpPr txBox="1"/>
          <p:nvPr/>
        </p:nvSpPr>
        <p:spPr>
          <a:xfrm rot="1593807">
            <a:off x="1672463" y="4435067"/>
            <a:ext cx="183562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waterproof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AF0FE00-5881-EF45-9277-876017143FC1}"/>
              </a:ext>
            </a:extLst>
          </p:cNvPr>
          <p:cNvSpPr txBox="1"/>
          <p:nvPr/>
        </p:nvSpPr>
        <p:spPr>
          <a:xfrm rot="20765604">
            <a:off x="8289904" y="4445682"/>
            <a:ext cx="881134" cy="44043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sticky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D9E956-4C25-5A4D-A5A3-56EF2DCA1848}"/>
              </a:ext>
            </a:extLst>
          </p:cNvPr>
          <p:cNvSpPr txBox="1"/>
          <p:nvPr/>
        </p:nvSpPr>
        <p:spPr>
          <a:xfrm rot="620459">
            <a:off x="6538202" y="3238424"/>
            <a:ext cx="1440807" cy="44792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malleable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DD7471E-CA62-3D45-9D0E-7B0DC83AB967}"/>
              </a:ext>
            </a:extLst>
          </p:cNvPr>
          <p:cNvSpPr txBox="1"/>
          <p:nvPr/>
        </p:nvSpPr>
        <p:spPr>
          <a:xfrm>
            <a:off x="4381419" y="3025108"/>
            <a:ext cx="174009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bendable</a:t>
            </a:r>
          </a:p>
        </p:txBody>
      </p:sp>
      <p:pic>
        <p:nvPicPr>
          <p:cNvPr id="21" name="Picture 20" descr="Close-up of paper clips on the table">
            <a:extLst>
              <a:ext uri="{FF2B5EF4-FFF2-40B4-BE49-F238E27FC236}">
                <a16:creationId xmlns:a16="http://schemas.microsoft.com/office/drawing/2014/main" id="{E5221973-1F84-4C64-B80A-4E0AA694C6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056" y="3904446"/>
            <a:ext cx="1933575" cy="1289050"/>
          </a:xfrm>
          <a:prstGeom prst="rect">
            <a:avLst/>
          </a:prstGeom>
        </p:spPr>
      </p:pic>
      <p:pic>
        <p:nvPicPr>
          <p:cNvPr id="25" name="Picture 24" descr="A picture containing clothing, indoor, paper, table&#10;&#10;Description automatically generated">
            <a:extLst>
              <a:ext uri="{FF2B5EF4-FFF2-40B4-BE49-F238E27FC236}">
                <a16:creationId xmlns:a16="http://schemas.microsoft.com/office/drawing/2014/main" id="{44F4717A-F227-41DA-B3CE-EC92454D1D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 rot="20827244">
            <a:off x="2085620" y="1452498"/>
            <a:ext cx="1415420" cy="189502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6ACFCA5-15F2-44F1-BF2D-A00F67575ED3}"/>
              </a:ext>
            </a:extLst>
          </p:cNvPr>
          <p:cNvSpPr txBox="1"/>
          <p:nvPr/>
        </p:nvSpPr>
        <p:spPr>
          <a:xfrm rot="20793452">
            <a:off x="2235073" y="3329586"/>
            <a:ext cx="1811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8" tooltip="http://sustainability.stackexchange.com/questions/5840/how-many-times-do-you-need-to-use-a-cheap-re-usable-bag-to-offset-its-impact/5841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9" tooltip="https://creativecommons.org/licenses/by-sa/3.0/"/>
              </a:rPr>
              <a:t>CC BY-SA</a:t>
            </a:r>
            <a:endParaRPr lang="en-US" sz="900" dirty="0"/>
          </a:p>
        </p:txBody>
      </p:sp>
      <p:pic>
        <p:nvPicPr>
          <p:cNvPr id="28" name="Graphic 27" descr="Scissors">
            <a:extLst>
              <a:ext uri="{FF2B5EF4-FFF2-40B4-BE49-F238E27FC236}">
                <a16:creationId xmlns:a16="http://schemas.microsoft.com/office/drawing/2014/main" id="{5AF894CF-6120-4BD4-BABD-D6D6E61BA74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20468" y="4665899"/>
            <a:ext cx="1533624" cy="1533624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26F5C183-565F-45EE-BC94-5D78998EE596}"/>
              </a:ext>
            </a:extLst>
          </p:cNvPr>
          <p:cNvSpPr txBox="1"/>
          <p:nvPr/>
        </p:nvSpPr>
        <p:spPr>
          <a:xfrm>
            <a:off x="6163509" y="4368730"/>
            <a:ext cx="174009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strong</a:t>
            </a:r>
          </a:p>
        </p:txBody>
      </p:sp>
      <p:pic>
        <p:nvPicPr>
          <p:cNvPr id="32" name="Content Placeholder 5" descr="A close up of a sign&#10;&#10;Description automatically generated">
            <a:extLst>
              <a:ext uri="{FF2B5EF4-FFF2-40B4-BE49-F238E27FC236}">
                <a16:creationId xmlns:a16="http://schemas.microsoft.com/office/drawing/2014/main" id="{706E7CD8-0C87-4890-B760-A68AD58A5E0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871" y="123190"/>
            <a:ext cx="1624489" cy="1553956"/>
          </a:xfrm>
          <a:prstGeom prst="rect">
            <a:avLst/>
          </a:prstGeom>
        </p:spPr>
      </p:pic>
      <p:sp>
        <p:nvSpPr>
          <p:cNvPr id="34" name="Star: 5 Points 33">
            <a:extLst>
              <a:ext uri="{FF2B5EF4-FFF2-40B4-BE49-F238E27FC236}">
                <a16:creationId xmlns:a16="http://schemas.microsoft.com/office/drawing/2014/main" id="{C3BD547F-DE22-4B66-B3F2-F984B37D4DC1}"/>
              </a:ext>
            </a:extLst>
          </p:cNvPr>
          <p:cNvSpPr/>
          <p:nvPr/>
        </p:nvSpPr>
        <p:spPr>
          <a:xfrm>
            <a:off x="10648951" y="142240"/>
            <a:ext cx="862330" cy="782320"/>
          </a:xfrm>
          <a:prstGeom prst="star5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7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03D6388B-9096-4774-B5CA-48D840832F2C}"/>
              </a:ext>
            </a:extLst>
          </p:cNvPr>
          <p:cNvSpPr txBox="1"/>
          <p:nvPr/>
        </p:nvSpPr>
        <p:spPr>
          <a:xfrm>
            <a:off x="237490" y="167427"/>
            <a:ext cx="2543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Step 7</a:t>
            </a:r>
          </a:p>
        </p:txBody>
      </p:sp>
      <p:pic>
        <p:nvPicPr>
          <p:cNvPr id="17" name="Content Placeholder 5" descr="A close up of a sign&#10;&#10;Description automatically generated">
            <a:extLst>
              <a:ext uri="{FF2B5EF4-FFF2-40B4-BE49-F238E27FC236}">
                <a16:creationId xmlns:a16="http://schemas.microsoft.com/office/drawing/2014/main" id="{3394BADB-BFF1-4CAE-AFF8-97863EFE7B9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871" y="85090"/>
            <a:ext cx="1624489" cy="1553956"/>
          </a:xfrm>
          <a:prstGeom prst="rect">
            <a:avLst/>
          </a:prstGeom>
        </p:spPr>
      </p:pic>
      <p:sp>
        <p:nvSpPr>
          <p:cNvPr id="5" name="Star: 5 Points 4">
            <a:extLst>
              <a:ext uri="{FF2B5EF4-FFF2-40B4-BE49-F238E27FC236}">
                <a16:creationId xmlns:a16="http://schemas.microsoft.com/office/drawing/2014/main" id="{CF949EE5-D64E-404F-A63D-52924B3C240E}"/>
              </a:ext>
            </a:extLst>
          </p:cNvPr>
          <p:cNvSpPr/>
          <p:nvPr/>
        </p:nvSpPr>
        <p:spPr>
          <a:xfrm>
            <a:off x="11092180" y="470908"/>
            <a:ext cx="862330" cy="782320"/>
          </a:xfrm>
          <a:prstGeom prst="star5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7CC8B8-7325-43B3-9E14-6C8D23521A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2494" y="1385777"/>
            <a:ext cx="8645377" cy="4462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7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172</Words>
  <Application>Microsoft Office PowerPoint</Application>
  <PresentationFormat>Widescreen</PresentationFormat>
  <Paragraphs>33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Symbol</vt:lpstr>
      <vt:lpstr>1_Office Theme</vt:lpstr>
      <vt:lpstr>Engineer a Space Capsule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Engineer a Space Capsule</dc:title>
  <dc:creator>Shannon McManus</dc:creator>
  <cp:lastModifiedBy>Shannon McManus</cp:lastModifiedBy>
  <cp:revision>4</cp:revision>
  <dcterms:created xsi:type="dcterms:W3CDTF">2020-10-30T21:45:44Z</dcterms:created>
  <dcterms:modified xsi:type="dcterms:W3CDTF">2020-10-30T22:16:20Z</dcterms:modified>
</cp:coreProperties>
</file>